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33" d="100"/>
          <a:sy n="33" d="100"/>
        </p:scale>
        <p:origin x="960" y="2560"/>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5/19/15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tiff"/><Relationship Id="rId10" Type="http://schemas.openxmlformats.org/officeDocument/2006/relationships/image" Target="../media/image8.png"/><Relationship Id="rId11"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800" y="0"/>
            <a:ext cx="34071036" cy="436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lnSpc>
                <a:spcPct val="50000"/>
              </a:lnSpc>
            </a:pPr>
            <a:r>
              <a:rPr lang="en-US" sz="8800" dirty="0" smtClean="0">
                <a:latin typeface="BlairMdITC TT-Medium"/>
                <a:cs typeface="BlairMdITC TT-Medium"/>
              </a:rPr>
              <a:t>Digital Dash for SAE Electric Race Car</a:t>
            </a:r>
          </a:p>
          <a:p>
            <a:pPr algn="ctr">
              <a:lnSpc>
                <a:spcPct val="50000"/>
              </a:lnSpc>
            </a:pPr>
            <a:endParaRPr lang="en-US" sz="8800" dirty="0" smtClean="0">
              <a:latin typeface="BlairMdITC TT-Medium"/>
              <a:cs typeface="BlairMdITC TT-Medium"/>
            </a:endParaRPr>
          </a:p>
          <a:p>
            <a:pPr algn="ctr"/>
            <a:r>
              <a:rPr lang="en-US" sz="2400" dirty="0" smtClean="0">
                <a:latin typeface="BlairMdITC TT-Medium"/>
                <a:cs typeface="BlairMdITC TT-Medium"/>
              </a:rPr>
              <a:t>Capstone Team: Noah Erickson, Chad </a:t>
            </a:r>
            <a:r>
              <a:rPr lang="en-US" sz="2400" dirty="0" err="1" smtClean="0">
                <a:latin typeface="BlairMdITC TT-Medium"/>
                <a:cs typeface="BlairMdITC TT-Medium"/>
              </a:rPr>
              <a:t>Thueson</a:t>
            </a:r>
            <a:r>
              <a:rPr lang="en-US" sz="2400" dirty="0" smtClean="0">
                <a:latin typeface="BlairMdITC TT-Medium"/>
                <a:cs typeface="BlairMdITC TT-Medium"/>
              </a:rPr>
              <a:t>, </a:t>
            </a:r>
            <a:r>
              <a:rPr lang="en-US" sz="2400" dirty="0" err="1" smtClean="0">
                <a:latin typeface="BlairMdITC TT-Medium"/>
                <a:cs typeface="BlairMdITC TT-Medium"/>
              </a:rPr>
              <a:t>Rishal</a:t>
            </a:r>
            <a:r>
              <a:rPr lang="en-US" sz="2400" dirty="0" smtClean="0">
                <a:latin typeface="BlairMdITC TT-Medium"/>
                <a:cs typeface="BlairMdITC TT-Medium"/>
              </a:rPr>
              <a:t> </a:t>
            </a:r>
            <a:r>
              <a:rPr lang="en-US" sz="2400" dirty="0" err="1" smtClean="0">
                <a:latin typeface="BlairMdITC TT-Medium"/>
                <a:cs typeface="BlairMdITC TT-Medium"/>
              </a:rPr>
              <a:t>Dass</a:t>
            </a:r>
            <a:r>
              <a:rPr lang="en-US" sz="2400" dirty="0" smtClean="0">
                <a:latin typeface="BlairMdITC TT-Medium"/>
                <a:cs typeface="BlairMdITC TT-Medium"/>
              </a:rPr>
              <a:t>, Jaime Rodriguez, Sean </a:t>
            </a:r>
            <a:r>
              <a:rPr lang="en-US" sz="2400" dirty="0" err="1" smtClean="0">
                <a:latin typeface="BlairMdITC TT-Medium"/>
                <a:cs typeface="BlairMdITC TT-Medium"/>
              </a:rPr>
              <a:t>Koppenhafer</a:t>
            </a:r>
            <a:endParaRPr lang="en-US" sz="2400" dirty="0" smtClean="0">
              <a:latin typeface="BlairMdITC TT-Medium"/>
              <a:cs typeface="BlairMdITC TT-Medium"/>
            </a:endParaRPr>
          </a:p>
          <a:p>
            <a:pPr algn="ctr"/>
            <a:r>
              <a:rPr lang="en-US" sz="2400" dirty="0" smtClean="0">
                <a:latin typeface="BlairMdITC TT-Medium"/>
                <a:cs typeface="BlairMdITC TT-Medium"/>
              </a:rPr>
              <a:t>Project Sponsor: Michal </a:t>
            </a:r>
            <a:r>
              <a:rPr lang="en-US" sz="2400" smtClean="0">
                <a:latin typeface="BlairMdITC TT-Medium"/>
                <a:cs typeface="BlairMdITC TT-Medium"/>
              </a:rPr>
              <a:t>Podhradsky</a:t>
            </a:r>
            <a:r>
              <a:rPr lang="en-US" sz="2400" dirty="0" smtClean="0">
                <a:latin typeface="BlairMdITC TT-Medium"/>
                <a:cs typeface="BlairMdITC TT-Medium"/>
              </a:rPr>
              <a:t> </a:t>
            </a:r>
            <a:r>
              <a:rPr lang="en-US" sz="2400" dirty="0" smtClean="0">
                <a:latin typeface="BlairMdITC TT-Medium"/>
                <a:cs typeface="BlairMdITC TT-Medium"/>
              </a:rPr>
              <a:t>– Viking Motorsports Team</a:t>
            </a:r>
          </a:p>
          <a:p>
            <a:pPr algn="ctr"/>
            <a:r>
              <a:rPr lang="en-US" sz="2400" dirty="0" smtClean="0">
                <a:latin typeface="BlairMdITC TT-Medium"/>
                <a:cs typeface="BlairMdITC TT-Medium"/>
              </a:rPr>
              <a:t>Capstone Advisor: Dr. </a:t>
            </a:r>
            <a:r>
              <a:rPr lang="en-US" sz="2400" dirty="0" err="1" smtClean="0">
                <a:latin typeface="BlairMdITC TT-Medium"/>
                <a:cs typeface="BlairMdITC TT-Medium"/>
              </a:rPr>
              <a:t>Christof</a:t>
            </a:r>
            <a:r>
              <a:rPr lang="en-US" sz="2400" dirty="0" smtClean="0">
                <a:latin typeface="BlairMdITC TT-Medium"/>
                <a:cs typeface="BlairMdITC TT-Medium"/>
              </a:rPr>
              <a:t> </a:t>
            </a:r>
            <a:r>
              <a:rPr lang="en-US" sz="2400" dirty="0" err="1" smtClean="0">
                <a:latin typeface="BlairMdITC TT-Medium"/>
                <a:cs typeface="BlairMdITC TT-Medium"/>
              </a:rPr>
              <a:t>Teuscher</a:t>
            </a:r>
            <a:r>
              <a:rPr lang="en-US" sz="2400" dirty="0" smtClean="0">
                <a:latin typeface="BlairMdITC TT-Medium"/>
                <a:cs typeface="BlairMdITC TT-Medium"/>
              </a:rPr>
              <a:t> – Portland State University ECE Department</a:t>
            </a:r>
          </a:p>
        </p:txBody>
      </p:sp>
      <p:sp>
        <p:nvSpPr>
          <p:cNvPr id="8" name="Rounded Rectangle 7"/>
          <p:cNvSpPr/>
          <p:nvPr/>
        </p:nvSpPr>
        <p:spPr>
          <a:xfrm>
            <a:off x="486195" y="4945128"/>
            <a:ext cx="13334863" cy="83390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9" name="TextBox 8"/>
          <p:cNvSpPr txBox="1"/>
          <p:nvPr/>
        </p:nvSpPr>
        <p:spPr>
          <a:xfrm>
            <a:off x="3662228" y="4826568"/>
            <a:ext cx="718813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00" y="5971621"/>
            <a:ext cx="8204201" cy="6001642"/>
          </a:xfrm>
          <a:prstGeom prst="rect">
            <a:avLst/>
          </a:prstGeom>
          <a:noFill/>
        </p:spPr>
        <p:txBody>
          <a:bodyPr wrap="square" rtlCol="0">
            <a:spAutoFit/>
          </a:bodyPr>
          <a:lstStyle/>
          <a:p>
            <a:pPr algn="just"/>
            <a:r>
              <a:rPr lang="en-US" sz="3200" dirty="0" smtClean="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smtClean="0"/>
              <a:t>Haltech</a:t>
            </a:r>
            <a:r>
              <a:rPr lang="en-US" sz="3200" dirty="0" smtClean="0"/>
              <a:t> </a:t>
            </a:r>
            <a:r>
              <a:rPr lang="en-US" sz="3200" dirty="0" err="1" smtClean="0"/>
              <a:t>Racepak</a:t>
            </a:r>
            <a:r>
              <a:rPr lang="en-US" sz="3200" dirty="0" smtClean="0"/>
              <a:t> is not only expensive, but requires the use of </a:t>
            </a:r>
            <a:r>
              <a:rPr lang="en-US" sz="3200" dirty="0" err="1" smtClean="0"/>
              <a:t>Haltech’s</a:t>
            </a:r>
            <a:r>
              <a:rPr lang="en-US" sz="3200" dirty="0" smtClean="0"/>
              <a:t> standalone ECU to source the data for the dash. Another setup would be a </a:t>
            </a:r>
            <a:r>
              <a:rPr lang="en-US" sz="3200" dirty="0" err="1" smtClean="0"/>
              <a:t>bluetooth</a:t>
            </a:r>
            <a:r>
              <a:rPr lang="en-US" sz="3200" dirty="0" smtClean="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5" y="13767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4" name="Rounded Rectangle 13"/>
          <p:cNvSpPr/>
          <p:nvPr/>
        </p:nvSpPr>
        <p:spPr>
          <a:xfrm>
            <a:off x="478448" y="23419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5" name="Rounded Rectangle 14"/>
          <p:cNvSpPr/>
          <p:nvPr/>
        </p:nvSpPr>
        <p:spPr>
          <a:xfrm>
            <a:off x="29840848" y="14325600"/>
            <a:ext cx="13334863"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6" name="Rounded Rectangle 15"/>
          <p:cNvSpPr/>
          <p:nvPr/>
        </p:nvSpPr>
        <p:spPr>
          <a:xfrm>
            <a:off x="14556322" y="4923663"/>
            <a:ext cx="14778556" cy="276391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7" name="Rounded Rectangle 16"/>
          <p:cNvSpPr/>
          <p:nvPr/>
        </p:nvSpPr>
        <p:spPr>
          <a:xfrm>
            <a:off x="29840848" y="4923664"/>
            <a:ext cx="13334863"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8" name="Rounded Rectangle 17"/>
          <p:cNvSpPr/>
          <p:nvPr/>
        </p:nvSpPr>
        <p:spPr>
          <a:xfrm>
            <a:off x="29840848" y="22504401"/>
            <a:ext cx="13334863" cy="8229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9" name="TextBox 18"/>
          <p:cNvSpPr txBox="1"/>
          <p:nvPr/>
        </p:nvSpPr>
        <p:spPr>
          <a:xfrm>
            <a:off x="3662228" y="13907229"/>
            <a:ext cx="6967304"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68" y="15273757"/>
            <a:ext cx="5135215" cy="3122300"/>
          </a:xfrm>
          <a:prstGeom prst="rect">
            <a:avLst/>
          </a:prstGeom>
        </p:spPr>
      </p:pic>
      <p:sp>
        <p:nvSpPr>
          <p:cNvPr id="21" name="TextBox 20"/>
          <p:cNvSpPr txBox="1"/>
          <p:nvPr/>
        </p:nvSpPr>
        <p:spPr>
          <a:xfrm>
            <a:off x="1016000" y="24765000"/>
            <a:ext cx="12384392" cy="7478970"/>
          </a:xfrm>
          <a:prstGeom prst="rect">
            <a:avLst/>
          </a:prstGeom>
          <a:noFill/>
        </p:spPr>
        <p:txBody>
          <a:bodyPr wrap="square" rtlCol="0">
            <a:spAutoFit/>
          </a:bodyPr>
          <a:lstStyle/>
          <a:p>
            <a:pPr algn="just"/>
            <a:r>
              <a:rPr lang="en-US" sz="32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3200" dirty="0" err="1" smtClean="0"/>
              <a:t>Arduino</a:t>
            </a:r>
            <a:r>
              <a:rPr lang="en-US" sz="3200" dirty="0" smtClean="0"/>
              <a:t> Due uses, fit the bill perfectly with out of the box CAN capability.  In addition to the microprocessors fast speeds and CAN capability, the design team could use an </a:t>
            </a:r>
            <a:r>
              <a:rPr lang="en-US" sz="3200" dirty="0" err="1" smtClean="0"/>
              <a:t>Arduino</a:t>
            </a:r>
            <a:r>
              <a:rPr lang="en-US" sz="32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3200" dirty="0"/>
          </a:p>
        </p:txBody>
      </p:sp>
      <p:sp>
        <p:nvSpPr>
          <p:cNvPr id="25" name="TextBox 24"/>
          <p:cNvSpPr txBox="1"/>
          <p:nvPr/>
        </p:nvSpPr>
        <p:spPr>
          <a:xfrm>
            <a:off x="17538732" y="4923664"/>
            <a:ext cx="9498760"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7" y="4945128"/>
            <a:ext cx="8456171"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Performance</a:t>
            </a:r>
            <a:endParaRPr lang="en-US" dirty="0">
              <a:solidFill>
                <a:srgbClr val="FFFFFF"/>
              </a:solidFill>
              <a:latin typeface="BlairMdITC TT-Medium"/>
              <a:cs typeface="BlairMdITC TT-Medium"/>
            </a:endParaRPr>
          </a:p>
        </p:txBody>
      </p:sp>
      <p:sp>
        <p:nvSpPr>
          <p:cNvPr id="27" name="TextBox 26"/>
          <p:cNvSpPr txBox="1"/>
          <p:nvPr/>
        </p:nvSpPr>
        <p:spPr>
          <a:xfrm>
            <a:off x="29840848" y="14590493"/>
            <a:ext cx="13592946"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297" y="22758400"/>
            <a:ext cx="8032987"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6" y="23594064"/>
            <a:ext cx="587238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0" y="803631"/>
            <a:ext cx="3757961" cy="30063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7" y="1362431"/>
            <a:ext cx="5114268" cy="16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91850" y="18675565"/>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LCD screen on Car goes here!!</a:t>
            </a:r>
            <a:endParaRPr lang="en-US" sz="3000" dirty="0"/>
          </a:p>
        </p:txBody>
      </p:sp>
      <p:pic>
        <p:nvPicPr>
          <p:cNvPr id="6" name="Picture 5" descr="To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8635" y="13782440"/>
            <a:ext cx="6350000" cy="4165601"/>
          </a:xfrm>
          <a:prstGeom prst="rect">
            <a:avLst/>
          </a:prstGeom>
        </p:spPr>
      </p:pic>
      <p:sp>
        <p:nvSpPr>
          <p:cNvPr id="23" name="TextBox 22"/>
          <p:cNvSpPr txBox="1"/>
          <p:nvPr/>
        </p:nvSpPr>
        <p:spPr>
          <a:xfrm>
            <a:off x="14874133" y="13798894"/>
            <a:ext cx="7350867" cy="3046988"/>
          </a:xfrm>
          <a:prstGeom prst="rect">
            <a:avLst/>
          </a:prstGeom>
          <a:noFill/>
        </p:spPr>
        <p:txBody>
          <a:bodyPr wrap="square" rtlCol="0">
            <a:spAutoFit/>
          </a:bodyPr>
          <a:lstStyle/>
          <a:p>
            <a:pPr algn="just"/>
            <a:r>
              <a:rPr lang="en-US" sz="3200" dirty="0" smtClean="0"/>
              <a:t>The real estate that the digital dash unit took up on the physical dash needed to be minimal. This requirement dictated two large design choices:</a:t>
            </a:r>
          </a:p>
          <a:p>
            <a:pPr marL="342900" indent="-342900" algn="just">
              <a:buFont typeface="Arial"/>
              <a:buChar char="•"/>
            </a:pPr>
            <a:r>
              <a:rPr lang="en-US" sz="3200" dirty="0" smtClean="0"/>
              <a:t>The 3.5” Display Size</a:t>
            </a:r>
          </a:p>
          <a:p>
            <a:pPr marL="342900" indent="-342900" algn="just">
              <a:buFont typeface="Arial"/>
              <a:buChar char="•"/>
            </a:pPr>
            <a:r>
              <a:rPr lang="en-US" sz="3200" dirty="0" smtClean="0"/>
              <a:t>The custom PCB to cut down size</a:t>
            </a:r>
          </a:p>
        </p:txBody>
      </p:sp>
      <p:sp>
        <p:nvSpPr>
          <p:cNvPr id="12" name="TextBox 11"/>
          <p:cNvSpPr txBox="1"/>
          <p:nvPr/>
        </p:nvSpPr>
        <p:spPr>
          <a:xfrm>
            <a:off x="30343681" y="15957021"/>
            <a:ext cx="12607720" cy="4031873"/>
          </a:xfrm>
          <a:prstGeom prst="rect">
            <a:avLst/>
          </a:prstGeom>
          <a:noFill/>
        </p:spPr>
        <p:txBody>
          <a:bodyPr wrap="square" rtlCol="0">
            <a:spAutoFit/>
          </a:bodyPr>
          <a:lstStyle/>
          <a:p>
            <a:pPr marL="342900" indent="-342900">
              <a:buFont typeface="Arial"/>
              <a:buChar char="•"/>
            </a:pPr>
            <a:r>
              <a:rPr lang="en-US" sz="3200" dirty="0" smtClean="0"/>
              <a:t>The digital dash could be implemented on the internal combustion car</a:t>
            </a:r>
          </a:p>
          <a:p>
            <a:pPr marL="342900" indent="-342900">
              <a:buFont typeface="Arial"/>
              <a:buChar char="•"/>
            </a:pPr>
            <a:r>
              <a:rPr lang="en-US" sz="3200" dirty="0" smtClean="0"/>
              <a:t>Screen size could be maximized to fit the vehicles dash</a:t>
            </a:r>
          </a:p>
          <a:p>
            <a:pPr marL="342900" indent="-342900">
              <a:buFont typeface="Arial"/>
              <a:buChar char="•"/>
            </a:pPr>
            <a:r>
              <a:rPr lang="en-US" sz="3200" dirty="0" smtClean="0"/>
              <a:t>The mainboard could be reprinted with the changes made, this would cut down on mod wires, cut traces and test connections</a:t>
            </a:r>
          </a:p>
          <a:p>
            <a:pPr marL="342900" indent="-342900">
              <a:buFont typeface="Arial"/>
              <a:buChar char="•"/>
            </a:pPr>
            <a:r>
              <a:rPr lang="en-US" sz="3200" dirty="0" smtClean="0"/>
              <a:t>An improved power supply could be implemented to cut down on power consumption and </a:t>
            </a:r>
            <a:r>
              <a:rPr lang="en-US" sz="3200" dirty="0" err="1" smtClean="0"/>
              <a:t>compatability</a:t>
            </a:r>
            <a:r>
              <a:rPr lang="en-US" sz="3200" dirty="0" smtClean="0"/>
              <a:t> with a 12V system.</a:t>
            </a:r>
          </a:p>
          <a:p>
            <a:pPr marL="342900" indent="-342900">
              <a:buFont typeface="Arial"/>
              <a:buChar char="•"/>
            </a:pPr>
            <a:r>
              <a:rPr lang="en-US" sz="3200" dirty="0" smtClean="0"/>
              <a:t>The enclosure could incorporate a cowl in order to improve readability in direct sunlight</a:t>
            </a:r>
            <a:endParaRPr lang="en-US" sz="3200" dirty="0"/>
          </a:p>
        </p:txBody>
      </p:sp>
      <p:sp>
        <p:nvSpPr>
          <p:cNvPr id="7" name="TextBox 6"/>
          <p:cNvSpPr txBox="1"/>
          <p:nvPr/>
        </p:nvSpPr>
        <p:spPr>
          <a:xfrm>
            <a:off x="15470638" y="12904790"/>
            <a:ext cx="4313327"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Hardware</a:t>
            </a:r>
            <a:endParaRPr lang="en-US" sz="8000" dirty="0">
              <a:solidFill>
                <a:srgbClr val="FFFFFF"/>
              </a:solidFill>
              <a:latin typeface="BlairMdITC TT-Medium"/>
              <a:cs typeface="BlairMdITC TT-Medium"/>
            </a:endParaRPr>
          </a:p>
        </p:txBody>
      </p:sp>
      <p:sp>
        <p:nvSpPr>
          <p:cNvPr id="22" name="TextBox 21"/>
          <p:cNvSpPr txBox="1"/>
          <p:nvPr/>
        </p:nvSpPr>
        <p:spPr>
          <a:xfrm>
            <a:off x="15519400" y="22377400"/>
            <a:ext cx="4138409"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Software</a:t>
            </a:r>
            <a:endParaRPr lang="en-US" sz="4400" dirty="0">
              <a:solidFill>
                <a:srgbClr val="FFFFFF"/>
              </a:solidFill>
              <a:latin typeface="BlairMdITC TT-Medium"/>
              <a:cs typeface="BlairMdITC TT-Medium"/>
            </a:endParaRPr>
          </a:p>
        </p:txBody>
      </p:sp>
      <p:sp>
        <p:nvSpPr>
          <p:cNvPr id="31" name="TextBox 30"/>
          <p:cNvSpPr txBox="1"/>
          <p:nvPr/>
        </p:nvSpPr>
        <p:spPr>
          <a:xfrm>
            <a:off x="14874132" y="23363535"/>
            <a:ext cx="13970027" cy="2554545"/>
          </a:xfrm>
          <a:prstGeom prst="rect">
            <a:avLst/>
          </a:prstGeom>
          <a:noFill/>
        </p:spPr>
        <p:txBody>
          <a:bodyPr wrap="square" rtlCol="0">
            <a:spAutoFit/>
          </a:bodyPr>
          <a:lstStyle/>
          <a:p>
            <a:r>
              <a:rPr lang="en-US" sz="3200" dirty="0" smtClean="0"/>
              <a:t>The software portion of the digital dash was created using the </a:t>
            </a:r>
            <a:r>
              <a:rPr lang="en-US" sz="3200" dirty="0" err="1" smtClean="0"/>
              <a:t>Arduino</a:t>
            </a:r>
            <a:r>
              <a:rPr lang="en-US" sz="3200" dirty="0" smtClean="0"/>
              <a:t> IDE. In order to interface with the CAN bus and the 4D systems screen the use of two separate </a:t>
            </a:r>
            <a:r>
              <a:rPr lang="en-US" sz="3200" dirty="0" err="1" smtClean="0"/>
              <a:t>Arduino</a:t>
            </a:r>
            <a:r>
              <a:rPr lang="en-US" sz="3200" dirty="0" smtClean="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00" y="25984200"/>
            <a:ext cx="3174102"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Screen</a:t>
            </a:r>
            <a:endParaRPr lang="en-US" sz="4400" dirty="0">
              <a:solidFill>
                <a:srgbClr val="FFFFFF"/>
              </a:solidFill>
              <a:latin typeface="BlairMdITC TT-Medium"/>
              <a:cs typeface="BlairMdITC TT-Medium"/>
            </a:endParaRPr>
          </a:p>
        </p:txBody>
      </p:sp>
      <p:sp>
        <p:nvSpPr>
          <p:cNvPr id="59" name="TextBox 58"/>
          <p:cNvSpPr txBox="1"/>
          <p:nvPr/>
        </p:nvSpPr>
        <p:spPr>
          <a:xfrm>
            <a:off x="14874132" y="26817935"/>
            <a:ext cx="13589027" cy="3046988"/>
          </a:xfrm>
          <a:prstGeom prst="rect">
            <a:avLst/>
          </a:prstGeom>
          <a:noFill/>
        </p:spPr>
        <p:txBody>
          <a:bodyPr wrap="square" rtlCol="0">
            <a:spAutoFit/>
          </a:bodyPr>
          <a:lstStyle/>
          <a:p>
            <a:r>
              <a:rPr lang="en-US" sz="3200" dirty="0" smtClean="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84" y="15108779"/>
            <a:ext cx="6860116" cy="7478970"/>
          </a:xfrm>
          <a:prstGeom prst="rect">
            <a:avLst/>
          </a:prstGeom>
          <a:noFill/>
        </p:spPr>
        <p:txBody>
          <a:bodyPr wrap="square" rtlCol="0">
            <a:spAutoFit/>
          </a:bodyPr>
          <a:lstStyle/>
          <a:p>
            <a:pPr algn="just"/>
            <a:r>
              <a:rPr lang="en-US" sz="3200" dirty="0" smtClean="0"/>
              <a:t>The increased complexity that high voltage systems </a:t>
            </a:r>
            <a:r>
              <a:rPr lang="en-US" sz="3200" dirty="0"/>
              <a:t>i</a:t>
            </a:r>
            <a:r>
              <a:rPr lang="en-US" sz="3200" dirty="0" smtClean="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33" y="16756417"/>
            <a:ext cx="7350868" cy="1569660"/>
          </a:xfrm>
          <a:prstGeom prst="rect">
            <a:avLst/>
          </a:prstGeom>
          <a:noFill/>
        </p:spPr>
        <p:txBody>
          <a:bodyPr wrap="square"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smtClean="0"/>
              <a:t>for </a:t>
            </a:r>
            <a:r>
              <a:rPr lang="en-US" sz="3200" dirty="0"/>
              <a:t>the solution we had in mind. </a:t>
            </a:r>
            <a:endParaRPr lang="en-US" sz="3200" dirty="0" smtClean="0"/>
          </a:p>
        </p:txBody>
      </p:sp>
      <p:sp>
        <p:nvSpPr>
          <p:cNvPr id="35" name="TextBox 34"/>
          <p:cNvSpPr txBox="1"/>
          <p:nvPr/>
        </p:nvSpPr>
        <p:spPr>
          <a:xfrm>
            <a:off x="14874132" y="18156255"/>
            <a:ext cx="5880126" cy="4031873"/>
          </a:xfrm>
          <a:prstGeom prst="rect">
            <a:avLst/>
          </a:prstGeom>
          <a:noFill/>
        </p:spPr>
        <p:txBody>
          <a:bodyPr wrap="square" rtlCol="0">
            <a:spAutoFit/>
          </a:bodyPr>
          <a:lstStyle/>
          <a:p>
            <a:pPr algn="just"/>
            <a:r>
              <a:rPr lang="en-US" sz="3200" dirty="0"/>
              <a:t>The screen was slightly smaller than the LCD and the </a:t>
            </a:r>
            <a:r>
              <a:rPr lang="en-US" sz="3200" dirty="0" err="1"/>
              <a:t>Arduino</a:t>
            </a:r>
            <a:r>
              <a:rPr lang="en-US" sz="3200" dirty="0"/>
              <a:t> Due </a:t>
            </a:r>
            <a:r>
              <a:rPr lang="en-US" sz="3200" dirty="0" smtClean="0"/>
              <a:t>would have </a:t>
            </a:r>
            <a:r>
              <a:rPr lang="en-US" sz="3200" dirty="0"/>
              <a:t>a lot of wires plugging into the screen. We wanted our device to be as plug-and-play as </a:t>
            </a:r>
            <a:r>
              <a:rPr lang="en-US" sz="3200" dirty="0" smtClean="0"/>
              <a:t>possible so </a:t>
            </a:r>
            <a:r>
              <a:rPr lang="en-US" sz="3200" dirty="0"/>
              <a:t>we created a custom PCB that would plug directly into the LCD with no “mod wires”</a:t>
            </a:r>
            <a:r>
              <a:rPr lang="en-US" sz="3200" dirty="0" smtClean="0"/>
              <a:t>.</a:t>
            </a:r>
            <a:endParaRPr lang="en-US" sz="3200" dirty="0"/>
          </a:p>
        </p:txBody>
      </p:sp>
      <p:grpSp>
        <p:nvGrpSpPr>
          <p:cNvPr id="38" name="Group 37"/>
          <p:cNvGrpSpPr/>
          <p:nvPr/>
        </p:nvGrpSpPr>
        <p:grpSpPr>
          <a:xfrm>
            <a:off x="15019108" y="6466288"/>
            <a:ext cx="13904686" cy="6614711"/>
            <a:chOff x="15019108" y="5653488"/>
            <a:chExt cx="13904686" cy="6614711"/>
          </a:xfrm>
        </p:grpSpPr>
        <p:pic>
          <p:nvPicPr>
            <p:cNvPr id="45" name="Picture 44" descr="electric ca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CAN Transceivers</a:t>
              </a:r>
              <a:endParaRPr lang="en-US" sz="32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8">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Screen</a:t>
              </a:r>
            </a:p>
          </p:txBody>
        </p:sp>
        <p:sp>
          <p:nvSpPr>
            <p:cNvPr id="49" name="Rectangle 48"/>
            <p:cNvSpPr/>
            <p:nvPr/>
          </p:nvSpPr>
          <p:spPr>
            <a:xfrm>
              <a:off x="19596083" y="8381798"/>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whole unit here</a:t>
              </a:r>
              <a:endParaRPr lang="en-US" sz="3000" dirty="0"/>
            </a:p>
          </p:txBody>
        </p:sp>
      </p:grpSp>
      <p:sp>
        <p:nvSpPr>
          <p:cNvPr id="36" name="TextBox 35"/>
          <p:cNvSpPr txBox="1"/>
          <p:nvPr/>
        </p:nvSpPr>
        <p:spPr>
          <a:xfrm>
            <a:off x="30343681" y="24765000"/>
            <a:ext cx="12607720" cy="2739211"/>
          </a:xfrm>
          <a:prstGeom prst="rect">
            <a:avLst/>
          </a:prstGeom>
          <a:noFill/>
        </p:spPr>
        <p:txBody>
          <a:bodyPr wrap="square" rtlCol="0">
            <a:spAutoFit/>
          </a:bodyPr>
          <a:lstStyle/>
          <a:p>
            <a:r>
              <a:rPr lang="en-US" dirty="0" smtClean="0"/>
              <a:t>This is objectively the best</a:t>
            </a:r>
          </a:p>
          <a:p>
            <a:pPr algn="just"/>
            <a:r>
              <a:rPr lang="en-US" dirty="0"/>
              <a:t>d</a:t>
            </a:r>
            <a:r>
              <a:rPr lang="en-US" dirty="0" smtClean="0"/>
              <a:t>igital dash ever created </a:t>
            </a:r>
          </a:p>
        </p:txBody>
      </p:sp>
      <p:sp>
        <p:nvSpPr>
          <p:cNvPr id="37" name="TextBox 36"/>
          <p:cNvSpPr txBox="1"/>
          <p:nvPr/>
        </p:nvSpPr>
        <p:spPr>
          <a:xfrm>
            <a:off x="30530800" y="6671195"/>
            <a:ext cx="9951062" cy="1415772"/>
          </a:xfrm>
          <a:prstGeom prst="rect">
            <a:avLst/>
          </a:prstGeom>
          <a:noFill/>
        </p:spPr>
        <p:txBody>
          <a:bodyPr wrap="none" rtlCol="0">
            <a:spAutoFit/>
          </a:bodyPr>
          <a:lstStyle/>
          <a:p>
            <a:r>
              <a:rPr lang="en-US" dirty="0" smtClean="0"/>
              <a:t>Oh yeah, it performs.</a:t>
            </a:r>
            <a:endParaRPr lang="en-US" dirty="0"/>
          </a:p>
        </p:txBody>
      </p:sp>
      <p:sp>
        <p:nvSpPr>
          <p:cNvPr id="4" name="TextBox 3"/>
          <p:cNvSpPr txBox="1"/>
          <p:nvPr/>
        </p:nvSpPr>
        <p:spPr>
          <a:xfrm>
            <a:off x="29840848" y="30886400"/>
            <a:ext cx="12538108" cy="1569660"/>
          </a:xfrm>
          <a:prstGeom prst="rect">
            <a:avLst/>
          </a:prstGeom>
          <a:noFill/>
        </p:spPr>
        <p:txBody>
          <a:bodyPr wrap="none" rtlCol="0">
            <a:spAutoFit/>
          </a:bodyPr>
          <a:lstStyle/>
          <a:p>
            <a:pPr algn="ctr"/>
            <a:r>
              <a:rPr lang="en-US" sz="4800" dirty="0" smtClean="0">
                <a:latin typeface="BlairMdITC TT-Medium"/>
                <a:cs typeface="BlairMdITC TT-Medium"/>
              </a:rPr>
              <a:t>Acknowledgements</a:t>
            </a: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4893" y="6090854"/>
            <a:ext cx="3925499" cy="3303759"/>
          </a:xfrm>
          <a:prstGeom prst="rect">
            <a:avLst/>
          </a:prstGeom>
        </p:spPr>
      </p:pic>
      <p:pic>
        <p:nvPicPr>
          <p:cNvPr id="40" name="Picture 39" descr="ob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1493" y="9394613"/>
            <a:ext cx="3413533" cy="3413533"/>
          </a:xfrm>
          <a:prstGeom prst="rect">
            <a:avLst/>
          </a:prstGeom>
        </p:spPr>
      </p:pic>
      <p:pic>
        <p:nvPicPr>
          <p:cNvPr id="42" name="Picture 41" descr="arduino.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1526" y="18296554"/>
            <a:ext cx="7844903" cy="3992550"/>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422</TotalTime>
  <Words>818</Words>
  <Application>Microsoft Macintosh PowerPoint</Application>
  <PresentationFormat>Custom</PresentationFormat>
  <Paragraphs>41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44</cp:revision>
  <cp:lastPrinted>2015-04-21T22:33:38Z</cp:lastPrinted>
  <dcterms:created xsi:type="dcterms:W3CDTF">2015-04-21T22:16:00Z</dcterms:created>
  <dcterms:modified xsi:type="dcterms:W3CDTF">2015-05-20T06:03:02Z</dcterms:modified>
</cp:coreProperties>
</file>